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70" r:id="rId5"/>
    <p:sldId id="268" r:id="rId6"/>
    <p:sldId id="269" r:id="rId7"/>
    <p:sldId id="271" r:id="rId8"/>
    <p:sldId id="259" r:id="rId9"/>
    <p:sldId id="260" r:id="rId10"/>
    <p:sldId id="261" r:id="rId11"/>
    <p:sldId id="262" r:id="rId12"/>
    <p:sldId id="263" r:id="rId13"/>
    <p:sldId id="264" r:id="rId14"/>
    <p:sldId id="272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jpg>
</file>

<file path=ppt/media/image14.jpg>
</file>

<file path=ppt/media/image15.jpg>
</file>

<file path=ppt/media/image2.jpeg>
</file>

<file path=ppt/media/image3.jpg>
</file>

<file path=ppt/media/image4.jpg>
</file>

<file path=ppt/media/image5.jpeg>
</file>

<file path=ppt/media/image6.jpeg>
</file>

<file path=ppt/media/image7.jp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E67F7-56C0-45A1-BE0C-B7C2F5E4FF6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C1DEA-02D2-440C-A8B3-8BF498580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3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9C1DEA-02D2-440C-A8B3-8BF4985801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067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December 8,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888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9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15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917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1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65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21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289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49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69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December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5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December 8,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05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dmv.org/insurance/how-age-affects-auto-insurance-rates.php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hyperlink" Target="https://www.dmv.org/insurance/how-age-affects-auto-insurance-rates.ph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Woman standing at car showroom">
            <a:extLst>
              <a:ext uri="{FF2B5EF4-FFF2-40B4-BE49-F238E27FC236}">
                <a16:creationId xmlns:a16="http://schemas.microsoft.com/office/drawing/2014/main" id="{368713AA-D796-8EC0-B5C9-859309F6A5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5" r="20309" b="-2"/>
          <a:stretch/>
        </p:blipFill>
        <p:spPr>
          <a:xfrm>
            <a:off x="-1" y="1"/>
            <a:ext cx="6922273" cy="6858000"/>
          </a:xfrm>
          <a:custGeom>
            <a:avLst/>
            <a:gdLst/>
            <a:ahLst/>
            <a:cxnLst/>
            <a:rect l="l" t="t" r="r" b="b"/>
            <a:pathLst>
              <a:path w="6922273" h="6858000">
                <a:moveTo>
                  <a:pt x="0" y="0"/>
                </a:moveTo>
                <a:lnTo>
                  <a:pt x="6922273" y="0"/>
                </a:lnTo>
                <a:lnTo>
                  <a:pt x="6922273" y="6858000"/>
                </a:lnTo>
                <a:lnTo>
                  <a:pt x="0" y="6858000"/>
                </a:lnTo>
                <a:close/>
              </a:path>
            </a:pathLst>
          </a:cu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1C5C54-8070-4BFF-544C-BDB5708F2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/>
              <a:t>Age and Car Insurance Rates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6CC86D5F-C267-3C04-DBA1-1E36CEC13B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15" r="32815"/>
          <a:stretch/>
        </p:blipFill>
        <p:spPr>
          <a:xfrm>
            <a:off x="6922272" y="1"/>
            <a:ext cx="5267328" cy="6858000"/>
          </a:xfrm>
          <a:custGeom>
            <a:avLst/>
            <a:gdLst/>
            <a:ahLst/>
            <a:cxnLst/>
            <a:rect l="l" t="t" r="r" b="b"/>
            <a:pathLst>
              <a:path w="5264925" h="6858000">
                <a:moveTo>
                  <a:pt x="0" y="0"/>
                </a:moveTo>
                <a:lnTo>
                  <a:pt x="5264925" y="0"/>
                </a:lnTo>
                <a:lnTo>
                  <a:pt x="52649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9AFEE-CE8D-9513-6464-7D930A6CE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Jared Hubert, Francisco Lara </a:t>
            </a:r>
            <a:r>
              <a:rPr lang="en-US">
                <a:solidFill>
                  <a:schemeClr val="tx1">
                    <a:alpha val="60000"/>
                  </a:schemeClr>
                </a:solidFill>
              </a:rPr>
              <a:t>Loza</a:t>
            </a: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, William </a:t>
            </a:r>
            <a:r>
              <a:rPr lang="en-US">
                <a:solidFill>
                  <a:schemeClr val="tx1">
                    <a:alpha val="60000"/>
                  </a:schemeClr>
                </a:solidFill>
              </a:rPr>
              <a:t>Thomer</a:t>
            </a:r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, Levi McLeod, Valerie Grannemann-Barber</a:t>
            </a:r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46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B6D646-0624-F70D-34C3-ECEAA208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5" cy="844519"/>
          </a:xfrm>
        </p:spPr>
        <p:txBody>
          <a:bodyPr wrap="square" anchor="b">
            <a:normAutofit fontScale="90000"/>
          </a:bodyPr>
          <a:lstStyle/>
          <a:p>
            <a:b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chemeClr val="bg2">
                    <a:lumMod val="25000"/>
                    <a:lumOff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Teenage drivers ages (16-19)</a:t>
            </a:r>
            <a:endParaRPr lang="en-US" sz="4000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11ED3-5B3D-5150-EE23-1842B4492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581150"/>
            <a:ext cx="5437187" cy="4511675"/>
          </a:xfrm>
        </p:spPr>
        <p:txBody>
          <a:bodyPr anchor="t">
            <a:normAutofit/>
          </a:bodyPr>
          <a:lstStyle/>
          <a:p>
            <a:pPr marR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Rates are highest in the teen years.</a:t>
            </a: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 16-19 are 4x’s more likely to be in an accident</a:t>
            </a: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Found statistically less safe on the road in the first few years of driving</a:t>
            </a: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Rate of accident-related deaths per mile is 3x’s higher than 20 year </a:t>
            </a:r>
            <a:r>
              <a:rPr lang="en-US" sz="19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olds</a:t>
            </a:r>
            <a:endParaRPr lang="en-US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Greater tendency to speed</a:t>
            </a:r>
          </a:p>
          <a:p>
            <a:pPr marL="342900" marR="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 realize they are in a serious situation</a:t>
            </a:r>
          </a:p>
          <a:p>
            <a:pPr marL="0" marR="0" lv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9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Car Insurance Rates &amp; Age | DMV.ORG</a:t>
            </a: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0000"/>
              </a:lnSpc>
            </a:pPr>
            <a:endParaRPr lang="en-US" sz="1900" dirty="0"/>
          </a:p>
        </p:txBody>
      </p:sp>
      <p:pic>
        <p:nvPicPr>
          <p:cNvPr id="5" name="Picture 4" descr="Male student thumbs up smiling">
            <a:extLst>
              <a:ext uri="{FF2B5EF4-FFF2-40B4-BE49-F238E27FC236}">
                <a16:creationId xmlns:a16="http://schemas.microsoft.com/office/drawing/2014/main" id="{516DCC87-78D3-29F7-A6B0-87838D622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732" y="549275"/>
            <a:ext cx="2015808" cy="5759450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75609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1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1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1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2" name="Group 1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3" name="Freeform: Shape 1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1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Oval 1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Oval 2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7" name="Rectangle 22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Blurred micro image of a street traffic">
            <a:extLst>
              <a:ext uri="{FF2B5EF4-FFF2-40B4-BE49-F238E27FC236}">
                <a16:creationId xmlns:a16="http://schemas.microsoft.com/office/drawing/2014/main" id="{54EF3C68-9954-51D7-21E8-7BA7BE9A63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3248"/>
          <a:stretch/>
        </p:blipFill>
        <p:spPr>
          <a:xfrm>
            <a:off x="2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8" name="Rectangle 24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058B9B-3A6C-DB0C-58AA-6A50DDDCD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5545136" cy="4231482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marR="0" lvl="0">
              <a:lnSpc>
                <a:spcPct val="90000"/>
              </a:lnSpc>
              <a:spcAft>
                <a:spcPts val="0"/>
              </a:spcAft>
              <a:tabLst>
                <a:tab pos="457200" algn="l"/>
              </a:tabLst>
            </a:pPr>
            <a:r>
              <a:rPr lang="en-US" sz="1800" b="1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Inexperience.</a:t>
            </a:r>
            <a: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 Teens are more likely than older drivers to not recognize or to underestimate dangerous situations on the road.</a:t>
            </a: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1800" b="1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Nighttime and weekend driving.</a:t>
            </a:r>
            <a: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 In 2019, 40% of fatal car crashes among teen drivers and passengers ages 13 to 19 happened between 9 p.m. and 6 a.m. More than half (52%) of fatal car crashes happened on a Friday, Saturday or Sunday, according to IIHS.</a:t>
            </a: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1800" b="1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Not using seat belts.</a:t>
            </a:r>
            <a: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 Teens and young adults have the lowest seat belt usage compared to other groups. Nearly half (45%) of teen drivers who died in 2019 were unbuckled, according to the National Highway Traffic Safety Administration (NHTSA).</a:t>
            </a: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1800" b="1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Speeding.</a:t>
            </a:r>
            <a:r>
              <a:rPr lang="en-US" sz="18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 In 2019, speed was a factor in 27% of fatal car crashes involving teen drivers between ages 15 to 18, according to NHTSA</a:t>
            </a:r>
            <a:endParaRPr lang="en-US" sz="1800" kern="1200" dirty="0">
              <a:solidFill>
                <a:schemeClr val="bg2">
                  <a:lumMod val="25000"/>
                  <a:lumOff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9" name="Rectangle 26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04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C92BF-67F8-4139-B35E-7C557C874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marR="0" indent="457200">
              <a:lnSpc>
                <a:spcPts val="21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			Statistics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Persons with lower credit scores tend to have higher rates; lower credit scores tend to file more claims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Many traffic violations, at-fault accident, will have increased rates.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Men are involved in more traffic accidents, have serious traffic violations, and DUI’s: men’s rates will be higher.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City vs rural, will have higher rates.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2800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03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F793E-D8C6-2FA8-48B5-731F3E118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729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AF7A3-FCC4-8FD0-7AA1-BE803A58D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Senior Drivers (60+)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98C86-6BE8-7B36-65D7-6D8E06A79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2678400"/>
            <a:ext cx="3565525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As you reach age 65, you can expect your car insurance rates to start increasing. Our analysis shows that a 75-year-old male driver pays 21% more for car insurance than a 55-year-old male driver. And once you hit your 80th birthday, there’s another spike in rates from age 75 (an average 9% increase for females and 12% for males)</a:t>
            </a:r>
            <a:endParaRPr lang="en-US"/>
          </a:p>
        </p:txBody>
      </p:sp>
      <p:pic>
        <p:nvPicPr>
          <p:cNvPr id="8" name="Picture Placeholder 7" descr="Old woman thumbs up">
            <a:extLst>
              <a:ext uri="{FF2B5EF4-FFF2-40B4-BE49-F238E27FC236}">
                <a16:creationId xmlns:a16="http://schemas.microsoft.com/office/drawing/2014/main" id="{11F623FD-167C-8B46-B836-C82BF2C0E6E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77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66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apsules and pills laid flat in symmetrical cross shape">
            <a:extLst>
              <a:ext uri="{FF2B5EF4-FFF2-40B4-BE49-F238E27FC236}">
                <a16:creationId xmlns:a16="http://schemas.microsoft.com/office/drawing/2014/main" id="{F186FF36-320A-5E57-EDE0-8FC94E519C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78" r="14170" b="-3"/>
          <a:stretch/>
        </p:blipFill>
        <p:spPr>
          <a:xfrm>
            <a:off x="8918575" y="596392"/>
            <a:ext cx="2263776" cy="2263776"/>
          </a:xfrm>
          <a:custGeom>
            <a:avLst/>
            <a:gdLst/>
            <a:ahLst/>
            <a:cxnLst/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</p:spPr>
      </p:pic>
      <p:pic>
        <p:nvPicPr>
          <p:cNvPr id="5" name="Picture 4" descr="Old man sleeping on sofa">
            <a:extLst>
              <a:ext uri="{FF2B5EF4-FFF2-40B4-BE49-F238E27FC236}">
                <a16:creationId xmlns:a16="http://schemas.microsoft.com/office/drawing/2014/main" id="{17F66D1C-5482-FDCD-0FE1-09CBD3590E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" r="27188"/>
          <a:stretch/>
        </p:blipFill>
        <p:spPr>
          <a:xfrm>
            <a:off x="5587746" y="1596771"/>
            <a:ext cx="3448558" cy="3448558"/>
          </a:xfrm>
          <a:custGeom>
            <a:avLst/>
            <a:gdLst/>
            <a:ahLst/>
            <a:cxnLst/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894481-8D39-DCA9-9D87-1576908F8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Drivers (60+)</a:t>
            </a:r>
            <a:br>
              <a:rPr lang="en-US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F3847-EFCA-AAA1-5763-C0CA96F7F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Impaired vision.</a:t>
            </a:r>
            <a:endParaRPr lang="en-US" sz="1900">
              <a:solidFill>
                <a:schemeClr val="tx1">
                  <a:alpha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Poorer cognitive functioning.</a:t>
            </a:r>
            <a:endParaRPr lang="en-US" sz="1900">
              <a:solidFill>
                <a:schemeClr val="tx1">
                  <a:alpha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Changes in physical functioning, such as arthritis.</a:t>
            </a:r>
            <a:endParaRPr lang="en-US" sz="1900">
              <a:solidFill>
                <a:schemeClr val="tx1">
                  <a:alpha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Use of prescription medications.</a:t>
            </a:r>
            <a:endParaRPr lang="en-US" sz="1900">
              <a:solidFill>
                <a:schemeClr val="tx1">
                  <a:alpha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Older adults are likely to sustain more serious and costly injuries as the result of being in an accident.</a:t>
            </a:r>
            <a:endParaRPr lang="en-US" sz="1900">
              <a:solidFill>
                <a:schemeClr val="tx1">
                  <a:alpha val="6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900" u="sng">
                <a:solidFill>
                  <a:schemeClr val="tx1">
                    <a:alpha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 Insurance Rates &amp; Age | DMV.ORG</a:t>
            </a:r>
            <a:r>
              <a:rPr lang="en-US" sz="1900">
                <a:solidFill>
                  <a:schemeClr val="tx1">
                    <a:alpha val="6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90000"/>
              </a:lnSpc>
            </a:pPr>
            <a:endParaRPr lang="en-US" sz="190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65C101-AF9F-4CCA-9C10-6D9A8027C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43850" y="516365"/>
            <a:ext cx="631474" cy="667800"/>
            <a:chOff x="2994153" y="1378666"/>
            <a:chExt cx="631474" cy="6678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4DD7E2C-5AEC-4668-AB6D-DD1BBEF31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CB63603-49B8-4F6B-8274-67FD679D3B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6E47BA4-8BC2-4A92-8628-86525C6E2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36786" y="5488205"/>
            <a:ext cx="990001" cy="677713"/>
            <a:chOff x="5374602" y="1609637"/>
            <a:chExt cx="990001" cy="677713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FECBE4-76C4-49A9-AE7A-C5403D77C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437618" y="1814525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C4E1DC-4F9F-41E3-8B0D-312AA33E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415088" y="1760131"/>
              <a:ext cx="926985" cy="527219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  <a:alpha val="20000"/>
              </a:schemeClr>
            </a:solidFill>
            <a:ln>
              <a:noFill/>
            </a:ln>
            <a:effectLst>
              <a:softEdge rad="889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1351A97-A42C-4825-9061-4F80DF79D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464475" y="201027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296169C-E572-4713-9921-07F8D25C69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954988" y="1519764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Couple holding cane">
            <a:extLst>
              <a:ext uri="{FF2B5EF4-FFF2-40B4-BE49-F238E27FC236}">
                <a16:creationId xmlns:a16="http://schemas.microsoft.com/office/drawing/2014/main" id="{727222EF-745F-7E8D-B920-AB28129ED6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9" r="11104" b="4"/>
          <a:stretch/>
        </p:blipFill>
        <p:spPr>
          <a:xfrm>
            <a:off x="9091612" y="3324733"/>
            <a:ext cx="2936876" cy="2936876"/>
          </a:xfrm>
          <a:custGeom>
            <a:avLst/>
            <a:gdLst/>
            <a:ahLst/>
            <a:cxnLst/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53833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C89FE-08B3-5A8D-4F96-84FE309B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46" y="549275"/>
            <a:ext cx="10905615" cy="71135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car insurance rates change with age?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F1284-C4B5-43C7-0671-4154FCA16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Null: Car insurance rates change based on age range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 (Hypothesis): Car insurance rates do not change based on 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19796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CA974E-12D8-C807-63B6-379BBC067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813" y="185291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 age really matter??</a:t>
            </a: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A4825-2B7A-4860-B6CC-477F06C21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>
                <a:solidFill>
                  <a:schemeClr val="tx1">
                    <a:alpha val="60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Consumers pay what is charged for car insurance.  </a:t>
            </a:r>
            <a:br>
              <a:rPr lang="en-US" sz="2200">
                <a:solidFill>
                  <a:schemeClr val="tx1">
                    <a:alpha val="60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200">
                <a:solidFill>
                  <a:schemeClr val="tx1">
                    <a:alpha val="60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>
                <a:solidFill>
                  <a:schemeClr val="tx1">
                    <a:alpha val="60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would be helpful to be knowledgeable about what and why we are being charged, and expectations for future rates and possibly why they change.</a:t>
            </a:r>
            <a:endParaRPr lang="en-US" sz="220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 descr="Man and woman driving in vintage car">
            <a:extLst>
              <a:ext uri="{FF2B5EF4-FFF2-40B4-BE49-F238E27FC236}">
                <a16:creationId xmlns:a16="http://schemas.microsoft.com/office/drawing/2014/main" id="{26696F80-4F19-33C1-DCE2-D71455A06A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6" r="12182" b="-2"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49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ADF4C-E7DE-2374-C259-72E35DC2E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00150" marR="0" indent="-285750">
              <a:lnSpc>
                <a:spcPts val="1800"/>
              </a:lnSpc>
              <a:spcBef>
                <a:spcPts val="75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chose to use the Allstate.csv based clear age groups and premiums paid.</a:t>
            </a: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Describe the collection, exploration, and cleanup process.</a:t>
            </a: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 a group, we researched several reputable websites and other car insurance sites.</a:t>
            </a: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Reading and interpreting common ground between sites.</a:t>
            </a: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Arranged data by age range from given birthdates into bins.</a:t>
            </a:r>
            <a:br>
              <a:rPr lang="en-US" sz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75847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D5863-8D95-02C9-F630-C61353E24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1051551"/>
            <a:ext cx="3565524" cy="2384898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kern="1200" dirty="0">
                <a:solidFill>
                  <a:schemeClr val="bg2">
                    <a:lumMod val="25000"/>
                    <a:lumOff val="75000"/>
                  </a:schemeClr>
                </a:solidFill>
                <a:latin typeface="+mj-lt"/>
                <a:ea typeface="+mj-ea"/>
                <a:cs typeface="+mj-cs"/>
              </a:rPr>
              <a:t>In our code: </a:t>
            </a:r>
            <a:r>
              <a:rPr lang="en-US" sz="3000" kern="12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Pandas, bins, average age of insured drivers from All-State Data, etc.</a:t>
            </a:r>
            <a:br>
              <a:rPr lang="en-US" sz="30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6544F6BA-3461-314E-037F-9F82B73540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501" b="-1"/>
          <a:stretch/>
        </p:blipFill>
        <p:spPr>
          <a:xfrm>
            <a:off x="4743450" y="10"/>
            <a:ext cx="744855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1AC6C06-99FE-4BA1-BC82-8406A424C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6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25B9D-51C0-CCC9-655E-52848FB3E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kern="1200" dirty="0">
                <a:solidFill>
                  <a:schemeClr val="bg2">
                    <a:lumMod val="25000"/>
                    <a:lumOff val="75000"/>
                  </a:schemeClr>
                </a:solidFill>
                <a:latin typeface="+mj-lt"/>
                <a:ea typeface="+mj-ea"/>
                <a:cs typeface="+mj-cs"/>
              </a:rPr>
              <a:t>Complication of our project: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94103-F51D-E2F7-4E2D-9404303F2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4" y="3251430"/>
            <a:ext cx="3565525" cy="2589062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group question was originally too broad.  We narrowed our question down based on Statistical Analysis.</a:t>
            </a:r>
            <a:endParaRPr lang="en-US" sz="2400" dirty="0">
              <a:solidFill>
                <a:schemeClr val="bg2">
                  <a:lumMod val="25000"/>
                  <a:lumOff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 descr="Question marks in a line and one question mark is lit">
            <a:extLst>
              <a:ext uri="{FF2B5EF4-FFF2-40B4-BE49-F238E27FC236}">
                <a16:creationId xmlns:a16="http://schemas.microsoft.com/office/drawing/2014/main" id="{505C11C4-ABF8-DEB9-13A1-EFFD07FCD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39" r="1" b="22332"/>
          <a:stretch/>
        </p:blipFill>
        <p:spPr>
          <a:xfrm>
            <a:off x="4550896" y="-3"/>
            <a:ext cx="7641102" cy="3429002"/>
          </a:xfrm>
          <a:custGeom>
            <a:avLst/>
            <a:gdLst/>
            <a:ahLst/>
            <a:cxnLst/>
            <a:rect l="l" t="t" r="r" b="b"/>
            <a:pathLst>
              <a:path w="7641102" h="3429002">
                <a:moveTo>
                  <a:pt x="0" y="0"/>
                </a:moveTo>
                <a:lnTo>
                  <a:pt x="7641102" y="0"/>
                </a:lnTo>
                <a:lnTo>
                  <a:pt x="7641102" y="3429002"/>
                </a:lnTo>
                <a:lnTo>
                  <a:pt x="0" y="3429002"/>
                </a:lnTo>
                <a:close/>
              </a:path>
            </a:pathLst>
          </a:custGeom>
        </p:spPr>
      </p:pic>
      <p:pic>
        <p:nvPicPr>
          <p:cNvPr id="6" name="Picture Placeholder 5" descr="Frustrated old businessman">
            <a:extLst>
              <a:ext uri="{FF2B5EF4-FFF2-40B4-BE49-F238E27FC236}">
                <a16:creationId xmlns:a16="http://schemas.microsoft.com/office/drawing/2014/main" id="{E1B4531B-EE71-5933-BA09-EC3ECC4E0E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18" r="1" b="21153"/>
          <a:stretch/>
        </p:blipFill>
        <p:spPr>
          <a:xfrm>
            <a:off x="4550902" y="3428999"/>
            <a:ext cx="7641101" cy="3429002"/>
          </a:xfrm>
          <a:custGeom>
            <a:avLst/>
            <a:gdLst/>
            <a:ahLst/>
            <a:cxnLst/>
            <a:rect l="l" t="t" r="r" b="b"/>
            <a:pathLst>
              <a:path w="7641101" h="3429001">
                <a:moveTo>
                  <a:pt x="0" y="0"/>
                </a:moveTo>
                <a:lnTo>
                  <a:pt x="7641101" y="0"/>
                </a:lnTo>
                <a:lnTo>
                  <a:pt x="7641101" y="3429001"/>
                </a:lnTo>
                <a:lnTo>
                  <a:pt x="0" y="3429001"/>
                </a:lnTo>
                <a:close/>
              </a:path>
            </a:pathLst>
          </a:cu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05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EA6522-3A60-110F-4CDF-2AC4BCD5A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More graphs and explanations</a:t>
            </a:r>
          </a:p>
        </p:txBody>
      </p:sp>
      <p:pic>
        <p:nvPicPr>
          <p:cNvPr id="6" name="Content Placeholder 5" descr="Multi-colored graphs and numbers">
            <a:extLst>
              <a:ext uri="{FF2B5EF4-FFF2-40B4-BE49-F238E27FC236}">
                <a16:creationId xmlns:a16="http://schemas.microsoft.com/office/drawing/2014/main" id="{3D27A0DE-3F31-D66E-4335-E43580850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33" b="2"/>
          <a:stretch/>
        </p:blipFill>
        <p:spPr>
          <a:xfrm>
            <a:off x="3" y="1"/>
            <a:ext cx="5051425" cy="3777175"/>
          </a:xfrm>
          <a:custGeom>
            <a:avLst/>
            <a:gdLst/>
            <a:ahLst/>
            <a:cxnLst/>
            <a:rect l="l" t="t" r="r" b="b"/>
            <a:pathLst>
              <a:path w="5051425" h="3777175">
                <a:moveTo>
                  <a:pt x="0" y="0"/>
                </a:moveTo>
                <a:lnTo>
                  <a:pt x="5051425" y="0"/>
                </a:lnTo>
                <a:lnTo>
                  <a:pt x="5051425" y="3777175"/>
                </a:lnTo>
                <a:lnTo>
                  <a:pt x="0" y="3777175"/>
                </a:lnTo>
                <a:close/>
              </a:path>
            </a:pathLst>
          </a:custGeom>
        </p:spPr>
      </p:pic>
      <p:pic>
        <p:nvPicPr>
          <p:cNvPr id="8" name="Picture 7" descr="Pie chart and pencil percentage sign">
            <a:extLst>
              <a:ext uri="{FF2B5EF4-FFF2-40B4-BE49-F238E27FC236}">
                <a16:creationId xmlns:a16="http://schemas.microsoft.com/office/drawing/2014/main" id="{BA5A2ED8-046A-6C99-E760-B7F4E8B916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2" r="-2" b="10739"/>
          <a:stretch/>
        </p:blipFill>
        <p:spPr>
          <a:xfrm>
            <a:off x="5051424" y="1"/>
            <a:ext cx="7140574" cy="3777175"/>
          </a:xfrm>
          <a:custGeom>
            <a:avLst/>
            <a:gdLst/>
            <a:ahLst/>
            <a:cxnLst/>
            <a:rect l="l" t="t" r="r" b="b"/>
            <a:pathLst>
              <a:path w="7140574" h="3777175">
                <a:moveTo>
                  <a:pt x="0" y="0"/>
                </a:moveTo>
                <a:lnTo>
                  <a:pt x="7140574" y="0"/>
                </a:lnTo>
                <a:lnTo>
                  <a:pt x="7140574" y="3777175"/>
                </a:lnTo>
                <a:lnTo>
                  <a:pt x="0" y="3777175"/>
                </a:ln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DB11AF-E637-C9D9-C776-D1F00F1C1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67325" y="4508500"/>
            <a:ext cx="6373813" cy="1562959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5D31EF7-7A67-43B2-8B5E-B4A6241B1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04513" y="6219550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67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small red car&#10;&#10;Description automatically generated with medium confidence">
            <a:extLst>
              <a:ext uri="{FF2B5EF4-FFF2-40B4-BE49-F238E27FC236}">
                <a16:creationId xmlns:a16="http://schemas.microsoft.com/office/drawing/2014/main" id="{F906D56A-7B7C-0F68-D3A2-669CFA31ED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ECE84-89E6-0023-7EA4-738F6DC36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5613" y="549275"/>
            <a:ext cx="3565524" cy="1607999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appears to be common knowledge that car insurance rates are at the highest in the teenage years. </a:t>
            </a:r>
            <a:b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1A4A09-5DBB-4680-0046-22AC8951C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5612" y="2423788"/>
            <a:ext cx="3565525" cy="1608000"/>
          </a:xfrm>
        </p:spPr>
        <p:txBody>
          <a:bodyPr>
            <a:normAutofit/>
          </a:bodyPr>
          <a:lstStyle/>
          <a:p>
            <a:r>
              <a:rPr lang="en-US" sz="200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Were you aware that they also rise after the age of 60? Rates don’t continue to decrease; they can also increase with age.</a:t>
            </a: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35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CCE88-D837-46E1-8C90-993A370C1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375" y="366394"/>
            <a:ext cx="9250361" cy="2643506"/>
          </a:xfrm>
        </p:spPr>
        <p:txBody>
          <a:bodyPr>
            <a:normAutofit/>
          </a:bodyPr>
          <a:lstStyle/>
          <a:p>
            <a:pPr marL="0" marR="0">
              <a:lnSpc>
                <a:spcPts val="18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Myth: Car insurance rates decrease after 25</a:t>
            </a:r>
            <a:r>
              <a:rPr lang="en-US" sz="2800" baseline="300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</a:t>
            </a: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birthday.</a:t>
            </a: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b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Fact: Best rates are from turning into a mature driver: </a:t>
            </a:r>
            <a:r>
              <a:rPr lang="en-US" sz="28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other reasons Marital status, age, gender, years of driving experience and accident statistics normally are used to classify drivers</a:t>
            </a: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8F6D8-604E-B151-700C-4D5170CBA2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Average age of New drivers: 17-18</a:t>
            </a:r>
            <a:br>
              <a:rPr lang="en-US" sz="3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Average age of Retired drivers: 85+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6275139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766</Words>
  <Application>Microsoft Office PowerPoint</Application>
  <PresentationFormat>Widescreen</PresentationFormat>
  <Paragraphs>39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Avenir Next LT Pro</vt:lpstr>
      <vt:lpstr>Calibri</vt:lpstr>
      <vt:lpstr>inherit</vt:lpstr>
      <vt:lpstr>Roboto</vt:lpstr>
      <vt:lpstr>Symbol</vt:lpstr>
      <vt:lpstr>Times New Roman</vt:lpstr>
      <vt:lpstr>3DFloatVTI</vt:lpstr>
      <vt:lpstr>Age and Car Insurance Rates</vt:lpstr>
      <vt:lpstr>Do car insurance rates change with age? </vt:lpstr>
      <vt:lpstr>  Does age really matter??</vt:lpstr>
      <vt:lpstr>We chose to use the Allstate.csv based clear age groups and premiums paid.  Describe the collection, exploration, and cleanup process. As a group, we researched several reputable websites and other car insurance sites.  Reading and interpreting common ground between sites.  Arranged data by age range from given birthdates into bins. </vt:lpstr>
      <vt:lpstr>In our code: Pandas, bins, average age of insured drivers from All-State Data, etc. </vt:lpstr>
      <vt:lpstr>Complication of our project:</vt:lpstr>
      <vt:lpstr>More graphs and explanations</vt:lpstr>
      <vt:lpstr>It appears to be common knowledge that car insurance rates are at the highest in the teenage years.  </vt:lpstr>
      <vt:lpstr> Myth: Car insurance rates decrease after 25th birthday.   Fact: Best rates are from turning into a mature driver: other reasons Marital status, age, gender, years of driving experience and accident statistics normally are used to classify drivers </vt:lpstr>
      <vt:lpstr> Teenage drivers ages (16-19)</vt:lpstr>
      <vt:lpstr>Inexperience. Teens are more likely than older drivers to not recognize or to underestimate dangerous situations on the road.  Nighttime and weekend driving. In 2019, 40% of fatal car crashes among teen drivers and passengers ages 13 to 19 happened between 9 p.m. and 6 a.m. More than half (52%) of fatal car crashes happened on a Friday, Saturday or Sunday, according to IIHS.  Not using seat belts. Teens and young adults have the lowest seat belt usage compared to other groups. Nearly half (45%) of teen drivers who died in 2019 were unbuckled, according to the National Highway Traffic Safety Administration (NHTSA).  Speeding. In 2019, speed was a factor in 27% of fatal car crashes involving teen drivers between ages 15 to 18, according to NHTSA</vt:lpstr>
      <vt:lpstr>   Statistics  Persons with lower credit scores tend to have higher rates; lower credit scores tend to file more claims Many traffic violations, at-fault accident, will have increased rates.  Men are involved in more traffic accidents, have serious traffic violations, and DUI’s: men’s rates will be higher.  City vs rural, will have higher rates. </vt:lpstr>
      <vt:lpstr> </vt:lpstr>
      <vt:lpstr>Senior Drivers (60+)</vt:lpstr>
      <vt:lpstr>Senior Drivers (60+)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 and Car Insurance Rates</dc:title>
  <dc:creator>Valerie Grannemann</dc:creator>
  <cp:lastModifiedBy>Valerie Grannemann</cp:lastModifiedBy>
  <cp:revision>2</cp:revision>
  <dcterms:created xsi:type="dcterms:W3CDTF">2022-12-08T17:03:09Z</dcterms:created>
  <dcterms:modified xsi:type="dcterms:W3CDTF">2022-12-08T21:52:03Z</dcterms:modified>
</cp:coreProperties>
</file>

<file path=docProps/thumbnail.jpeg>
</file>